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 Bold" panose="020B0604020202020204" charset="0"/>
      <p:regular r:id="rId11"/>
    </p:embeddedFont>
    <p:embeddedFont>
      <p:font typeface="Poppins Bold" panose="020B0604020202020204" charset="0"/>
      <p:regular r:id="rId12"/>
    </p:embeddedFont>
    <p:embeddedFont>
      <p:font typeface="Poppins Light" panose="00000400000000000000" pitchFamily="2" charset="0"/>
      <p:regular r:id="rId13"/>
    </p:embeddedFont>
    <p:embeddedFont>
      <p:font typeface="Poppins Ligh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85676" cy="12382877"/>
          </a:xfrm>
          <a:custGeom>
            <a:avLst/>
            <a:gdLst/>
            <a:ahLst/>
            <a:cxnLst/>
            <a:rect l="l" t="t" r="r" b="b"/>
            <a:pathLst>
              <a:path w="18585676" h="12382877">
                <a:moveTo>
                  <a:pt x="0" y="0"/>
                </a:moveTo>
                <a:lnTo>
                  <a:pt x="18585676" y="0"/>
                </a:lnTo>
                <a:lnTo>
                  <a:pt x="18585676" y="12382877"/>
                </a:lnTo>
                <a:lnTo>
                  <a:pt x="0" y="12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7934724" y="480536"/>
            <a:ext cx="3255307" cy="2301732"/>
          </a:xfrm>
          <a:custGeom>
            <a:avLst/>
            <a:gdLst/>
            <a:ahLst/>
            <a:cxnLst/>
            <a:rect l="l" t="t" r="r" b="b"/>
            <a:pathLst>
              <a:path w="3255307" h="2301732">
                <a:moveTo>
                  <a:pt x="0" y="0"/>
                </a:moveTo>
                <a:lnTo>
                  <a:pt x="3255306" y="0"/>
                </a:lnTo>
                <a:lnTo>
                  <a:pt x="3255306" y="2301732"/>
                </a:lnTo>
                <a:lnTo>
                  <a:pt x="0" y="2301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2626766" y="3239468"/>
            <a:ext cx="13034468" cy="400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10423" spc="-260">
                <a:solidFill>
                  <a:srgbClr val="083A58"/>
                </a:solidFill>
                <a:latin typeface="Poppins Bold"/>
                <a:ea typeface="Poppins Bold"/>
                <a:cs typeface="Poppins Bold"/>
                <a:sym typeface="Poppins Bold"/>
              </a:rPr>
              <a:t>PRÉSENTATION DU BUDGET 2026 ET DU PTI 2026-2028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96313" y="7839959"/>
            <a:ext cx="3095374" cy="52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028">
                <a:solidFill>
                  <a:srgbClr val="083A58"/>
                </a:solidFill>
                <a:latin typeface="Poppins Light"/>
                <a:ea typeface="Poppins Light"/>
                <a:cs typeface="Poppins Light"/>
                <a:sym typeface="Poppins Light"/>
              </a:rPr>
              <a:t>Présenté par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22994" y="8546782"/>
            <a:ext cx="8242011" cy="63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8"/>
              </a:lnSpc>
            </a:pPr>
            <a:r>
              <a:rPr lang="en-US" sz="3655">
                <a:solidFill>
                  <a:srgbClr val="083A58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Monsieur Jérémy Laplante, maire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838" y="-761900"/>
            <a:ext cx="18585676" cy="12382877"/>
          </a:xfrm>
          <a:custGeom>
            <a:avLst/>
            <a:gdLst/>
            <a:ahLst/>
            <a:cxnLst/>
            <a:rect l="l" t="t" r="r" b="b"/>
            <a:pathLst>
              <a:path w="18585676" h="12382877">
                <a:moveTo>
                  <a:pt x="0" y="0"/>
                </a:moveTo>
                <a:lnTo>
                  <a:pt x="18585676" y="0"/>
                </a:lnTo>
                <a:lnTo>
                  <a:pt x="18585676" y="12382877"/>
                </a:lnTo>
                <a:lnTo>
                  <a:pt x="0" y="12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216556" y="1275714"/>
            <a:ext cx="17800729" cy="7619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25"/>
              </a:lnSpc>
            </a:pPr>
            <a:endParaRPr/>
          </a:p>
          <a:p>
            <a:pPr algn="just">
              <a:lnSpc>
                <a:spcPts val="7625"/>
              </a:lnSpc>
            </a:pPr>
            <a:endParaRPr/>
          </a:p>
          <a:p>
            <a:pPr marL="885178" lvl="1" indent="-442589" algn="just">
              <a:lnSpc>
                <a:spcPts val="7625"/>
              </a:lnSpc>
              <a:buFont typeface="Arial"/>
              <a:buChar char="•"/>
            </a:pPr>
            <a:r>
              <a:rPr lang="en-US" sz="4099" spc="10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Budget équilibré sans affectation du surplus accumulé,</a:t>
            </a:r>
          </a:p>
          <a:p>
            <a:pPr marL="885178" lvl="1" indent="-442589" algn="just">
              <a:lnSpc>
                <a:spcPts val="7625"/>
              </a:lnSpc>
              <a:buFont typeface="Arial"/>
              <a:buChar char="•"/>
            </a:pPr>
            <a:r>
              <a:rPr lang="en-US" sz="4099" spc="10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Diminution du taux de taxe général de 1.000$ à 0.794$, </a:t>
            </a:r>
          </a:p>
          <a:p>
            <a:pPr marL="885178" lvl="1" indent="-442589" algn="just">
              <a:lnSpc>
                <a:spcPts val="7625"/>
              </a:lnSpc>
              <a:buFont typeface="Arial"/>
              <a:buChar char="•"/>
            </a:pPr>
            <a:r>
              <a:rPr lang="en-US" sz="4099" spc="10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Réduction des dépenses d’opération de 247 217 $ soit 3.5%,</a:t>
            </a:r>
          </a:p>
          <a:p>
            <a:pPr marL="885178" lvl="1" indent="-442589" algn="just">
              <a:lnSpc>
                <a:spcPts val="7625"/>
              </a:lnSpc>
              <a:buFont typeface="Arial"/>
              <a:buChar char="•"/>
            </a:pPr>
            <a:r>
              <a:rPr lang="en-US" sz="4099" spc="10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Maison évalué à 248 800 $, l’augmentation de 9.88% soit 267 $.</a:t>
            </a:r>
          </a:p>
          <a:p>
            <a:pPr algn="just">
              <a:lnSpc>
                <a:spcPts val="7625"/>
              </a:lnSpc>
            </a:pPr>
            <a:endParaRPr lang="en-US" sz="4099" spc="102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just">
              <a:lnSpc>
                <a:spcPts val="7625"/>
              </a:lnSpc>
            </a:pPr>
            <a:endParaRPr lang="en-US" sz="4099" spc="102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57125" y="870590"/>
            <a:ext cx="13469541" cy="121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083A58"/>
                </a:solidFill>
                <a:latin typeface="Poppins Bold"/>
                <a:ea typeface="Poppins Bold"/>
                <a:cs typeface="Poppins Bold"/>
                <a:sym typeface="Poppins Bold"/>
              </a:rPr>
              <a:t>Budget 2026 - faits saillants</a:t>
            </a:r>
          </a:p>
        </p:txBody>
      </p:sp>
      <p:sp>
        <p:nvSpPr>
          <p:cNvPr id="5" name="Freeform 5"/>
          <p:cNvSpPr/>
          <p:nvPr/>
        </p:nvSpPr>
        <p:spPr>
          <a:xfrm>
            <a:off x="16713398" y="9277350"/>
            <a:ext cx="1122788" cy="793890"/>
          </a:xfrm>
          <a:custGeom>
            <a:avLst/>
            <a:gdLst/>
            <a:ahLst/>
            <a:cxnLst/>
            <a:rect l="l" t="t" r="r" b="b"/>
            <a:pathLst>
              <a:path w="1122788" h="793890">
                <a:moveTo>
                  <a:pt x="0" y="0"/>
                </a:moveTo>
                <a:lnTo>
                  <a:pt x="1122788" y="0"/>
                </a:lnTo>
                <a:lnTo>
                  <a:pt x="1122788" y="793890"/>
                </a:lnTo>
                <a:lnTo>
                  <a:pt x="0" y="79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t="-9223" b="-9223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2448606" y="228215"/>
            <a:ext cx="13376923" cy="9873251"/>
          </a:xfrm>
          <a:custGeom>
            <a:avLst/>
            <a:gdLst/>
            <a:ahLst/>
            <a:cxnLst/>
            <a:rect l="l" t="t" r="r" b="b"/>
            <a:pathLst>
              <a:path w="13376923" h="9873251">
                <a:moveTo>
                  <a:pt x="0" y="0"/>
                </a:moveTo>
                <a:lnTo>
                  <a:pt x="13376923" y="0"/>
                </a:lnTo>
                <a:lnTo>
                  <a:pt x="13376923" y="9873252"/>
                </a:lnTo>
                <a:lnTo>
                  <a:pt x="0" y="9873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44" r="-2044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16812096" y="9239250"/>
            <a:ext cx="1103959" cy="780577"/>
          </a:xfrm>
          <a:custGeom>
            <a:avLst/>
            <a:gdLst/>
            <a:ahLst/>
            <a:cxnLst/>
            <a:rect l="l" t="t" r="r" b="b"/>
            <a:pathLst>
              <a:path w="1103959" h="780577">
                <a:moveTo>
                  <a:pt x="0" y="0"/>
                </a:moveTo>
                <a:lnTo>
                  <a:pt x="1103958" y="0"/>
                </a:lnTo>
                <a:lnTo>
                  <a:pt x="1103958" y="780577"/>
                </a:lnTo>
                <a:lnTo>
                  <a:pt x="0" y="780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t="-9223" b="-9223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29234" y="1196448"/>
            <a:ext cx="18029532" cy="7894104"/>
          </a:xfrm>
          <a:custGeom>
            <a:avLst/>
            <a:gdLst/>
            <a:ahLst/>
            <a:cxnLst/>
            <a:rect l="l" t="t" r="r" b="b"/>
            <a:pathLst>
              <a:path w="18029532" h="7894104">
                <a:moveTo>
                  <a:pt x="0" y="0"/>
                </a:moveTo>
                <a:lnTo>
                  <a:pt x="18029532" y="0"/>
                </a:lnTo>
                <a:lnTo>
                  <a:pt x="18029532" y="7894104"/>
                </a:lnTo>
                <a:lnTo>
                  <a:pt x="0" y="7894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2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16969082" y="9324975"/>
            <a:ext cx="1103959" cy="780577"/>
          </a:xfrm>
          <a:custGeom>
            <a:avLst/>
            <a:gdLst/>
            <a:ahLst/>
            <a:cxnLst/>
            <a:rect l="l" t="t" r="r" b="b"/>
            <a:pathLst>
              <a:path w="1103959" h="780577">
                <a:moveTo>
                  <a:pt x="0" y="0"/>
                </a:moveTo>
                <a:lnTo>
                  <a:pt x="1103959" y="0"/>
                </a:lnTo>
                <a:lnTo>
                  <a:pt x="1103959" y="780577"/>
                </a:lnTo>
                <a:lnTo>
                  <a:pt x="0" y="780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10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t="-9223" b="-9223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2937792" y="220138"/>
            <a:ext cx="12496619" cy="9942426"/>
          </a:xfrm>
          <a:custGeom>
            <a:avLst/>
            <a:gdLst/>
            <a:ahLst/>
            <a:cxnLst/>
            <a:rect l="l" t="t" r="r" b="b"/>
            <a:pathLst>
              <a:path w="12496619" h="9942426">
                <a:moveTo>
                  <a:pt x="0" y="0"/>
                </a:moveTo>
                <a:lnTo>
                  <a:pt x="12496619" y="0"/>
                </a:lnTo>
                <a:lnTo>
                  <a:pt x="12496619" y="9942426"/>
                </a:lnTo>
                <a:lnTo>
                  <a:pt x="0" y="9942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4" t="-484" r="-63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16812096" y="9239250"/>
            <a:ext cx="1103959" cy="780577"/>
          </a:xfrm>
          <a:custGeom>
            <a:avLst/>
            <a:gdLst/>
            <a:ahLst/>
            <a:cxnLst/>
            <a:rect l="l" t="t" r="r" b="b"/>
            <a:pathLst>
              <a:path w="1103959" h="780577">
                <a:moveTo>
                  <a:pt x="0" y="0"/>
                </a:moveTo>
                <a:lnTo>
                  <a:pt x="1103958" y="0"/>
                </a:lnTo>
                <a:lnTo>
                  <a:pt x="1103958" y="780577"/>
                </a:lnTo>
                <a:lnTo>
                  <a:pt x="0" y="780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838" y="-342900"/>
            <a:ext cx="18585676" cy="12382877"/>
          </a:xfrm>
          <a:custGeom>
            <a:avLst/>
            <a:gdLst/>
            <a:ahLst/>
            <a:cxnLst/>
            <a:rect l="l" t="t" r="r" b="b"/>
            <a:pathLst>
              <a:path w="18585676" h="12382877">
                <a:moveTo>
                  <a:pt x="0" y="0"/>
                </a:moveTo>
                <a:lnTo>
                  <a:pt x="18585676" y="0"/>
                </a:lnTo>
                <a:lnTo>
                  <a:pt x="18585676" y="12382877"/>
                </a:lnTo>
                <a:lnTo>
                  <a:pt x="0" y="12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3520851" y="415592"/>
            <a:ext cx="1124629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083A58"/>
                </a:solidFill>
                <a:latin typeface="Poppins Bold"/>
                <a:ea typeface="Poppins Bold"/>
                <a:cs typeface="Poppins Bold"/>
                <a:sym typeface="Poppins Bold"/>
              </a:rPr>
              <a:t>Faits </a:t>
            </a:r>
            <a:r>
              <a:rPr lang="en-US" sz="7500" dirty="0" err="1">
                <a:solidFill>
                  <a:srgbClr val="083A58"/>
                </a:solidFill>
                <a:latin typeface="Poppins Bold"/>
                <a:ea typeface="Poppins Bold"/>
                <a:cs typeface="Poppins Bold"/>
                <a:sym typeface="Poppins Bold"/>
              </a:rPr>
              <a:t>saillants</a:t>
            </a:r>
            <a:r>
              <a:rPr lang="en-US" sz="7500" dirty="0">
                <a:solidFill>
                  <a:srgbClr val="083A58"/>
                </a:solidFill>
                <a:latin typeface="Poppins Bold"/>
                <a:ea typeface="Poppins Bold"/>
                <a:cs typeface="Poppins Bold"/>
                <a:sym typeface="Poppins Bold"/>
              </a:rPr>
              <a:t> du PTI</a:t>
            </a:r>
          </a:p>
        </p:txBody>
      </p:sp>
      <p:sp>
        <p:nvSpPr>
          <p:cNvPr id="4" name="Freeform 4"/>
          <p:cNvSpPr/>
          <p:nvPr/>
        </p:nvSpPr>
        <p:spPr>
          <a:xfrm>
            <a:off x="16812096" y="9239250"/>
            <a:ext cx="1103959" cy="780577"/>
          </a:xfrm>
          <a:custGeom>
            <a:avLst/>
            <a:gdLst/>
            <a:ahLst/>
            <a:cxnLst/>
            <a:rect l="l" t="t" r="r" b="b"/>
            <a:pathLst>
              <a:path w="1103959" h="780577">
                <a:moveTo>
                  <a:pt x="0" y="0"/>
                </a:moveTo>
                <a:lnTo>
                  <a:pt x="1103958" y="0"/>
                </a:lnTo>
                <a:lnTo>
                  <a:pt x="1103958" y="780577"/>
                </a:lnTo>
                <a:lnTo>
                  <a:pt x="0" y="780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295325" y="1762114"/>
            <a:ext cx="17697350" cy="763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</a:pPr>
            <a:endParaRPr dirty="0"/>
          </a:p>
          <a:p>
            <a:pPr algn="ctr">
              <a:lnSpc>
                <a:spcPts val="5039"/>
              </a:lnSpc>
            </a:pP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 TRIENNAL D’IMMOBILISATIONS 2026, 2027, 2028</a:t>
            </a:r>
          </a:p>
          <a:p>
            <a:pPr algn="just">
              <a:lnSpc>
                <a:spcPts val="5039"/>
              </a:lnSpc>
            </a:pPr>
            <a:endParaRPr lang="en-US" sz="3599" spc="89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777230" lvl="1" indent="-388615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Un autobus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adapté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pour le service incendie au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montant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475 000 $,</a:t>
            </a:r>
          </a:p>
          <a:p>
            <a:pPr marL="777230" lvl="1" indent="-388615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Un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projet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caserne de pompier d’un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coût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prévu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3,7 M$,</a:t>
            </a:r>
          </a:p>
          <a:p>
            <a:pPr marL="777230" lvl="1" indent="-388615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Des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investissements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pour le service des eaux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évalué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à 550 000 $, </a:t>
            </a:r>
          </a:p>
          <a:p>
            <a:pPr marL="777230" lvl="1" indent="-388615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Un entrepôt pour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abrasif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sels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voirie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estimé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à 1,5 M$,</a:t>
            </a:r>
          </a:p>
          <a:p>
            <a:pPr marL="777230" lvl="1" indent="-388615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Des habitations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abordables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au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coût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1 250 000$,</a:t>
            </a:r>
          </a:p>
          <a:p>
            <a:pPr marL="777230" lvl="1" indent="-388615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Un budget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participatif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au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montant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prévu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250 000$,</a:t>
            </a:r>
          </a:p>
          <a:p>
            <a:pPr marL="777230" lvl="1" indent="-388615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Électrification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d’un véhicule municipal au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montant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75 000$,</a:t>
            </a:r>
          </a:p>
          <a:p>
            <a:pPr marL="777230" lvl="1" indent="-388615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Espace musical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Préau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599" spc="89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estimé</a:t>
            </a:r>
            <a:r>
              <a:rPr lang="en-US" sz="3599" spc="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à 200 000$.</a:t>
            </a:r>
          </a:p>
          <a:p>
            <a:pPr algn="just">
              <a:lnSpc>
                <a:spcPts val="5039"/>
              </a:lnSpc>
              <a:spcBef>
                <a:spcPct val="0"/>
              </a:spcBef>
            </a:pPr>
            <a:endParaRPr lang="en-US" sz="3599" spc="89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t="-9223" b="-9223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475752" y="1522182"/>
            <a:ext cx="17133126" cy="8138235"/>
          </a:xfrm>
          <a:custGeom>
            <a:avLst/>
            <a:gdLst/>
            <a:ahLst/>
            <a:cxnLst/>
            <a:rect l="l" t="t" r="r" b="b"/>
            <a:pathLst>
              <a:path w="17133126" h="8138235">
                <a:moveTo>
                  <a:pt x="0" y="0"/>
                </a:moveTo>
                <a:lnTo>
                  <a:pt x="17133126" y="0"/>
                </a:lnTo>
                <a:lnTo>
                  <a:pt x="17133126" y="8138235"/>
                </a:lnTo>
                <a:lnTo>
                  <a:pt x="0" y="81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294738" y="130522"/>
            <a:ext cx="17753301" cy="1160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b="1" dirty="0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 </a:t>
            </a:r>
            <a:r>
              <a:rPr lang="en-US" sz="6800" b="1" dirty="0" err="1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Triennal</a:t>
            </a:r>
            <a:r>
              <a:rPr lang="en-US" sz="6800" b="1" dirty="0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800" b="1" dirty="0" err="1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d'Immobilisation</a:t>
            </a:r>
            <a:r>
              <a:rPr lang="en-US" sz="6800" b="1" dirty="0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2026-2028</a:t>
            </a:r>
          </a:p>
        </p:txBody>
      </p:sp>
      <p:sp>
        <p:nvSpPr>
          <p:cNvPr id="5" name="Freeform 5"/>
          <p:cNvSpPr/>
          <p:nvPr/>
        </p:nvSpPr>
        <p:spPr>
          <a:xfrm>
            <a:off x="17259300" y="9563816"/>
            <a:ext cx="788740" cy="557695"/>
          </a:xfrm>
          <a:custGeom>
            <a:avLst/>
            <a:gdLst/>
            <a:ahLst/>
            <a:cxnLst/>
            <a:rect l="l" t="t" r="r" b="b"/>
            <a:pathLst>
              <a:path w="788740" h="557695">
                <a:moveTo>
                  <a:pt x="0" y="0"/>
                </a:moveTo>
                <a:lnTo>
                  <a:pt x="788740" y="0"/>
                </a:lnTo>
                <a:lnTo>
                  <a:pt x="788740" y="557695"/>
                </a:lnTo>
                <a:lnTo>
                  <a:pt x="0" y="5576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t="-9223" b="-9223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800832" y="1632439"/>
            <a:ext cx="16686335" cy="8280594"/>
          </a:xfrm>
          <a:custGeom>
            <a:avLst/>
            <a:gdLst/>
            <a:ahLst/>
            <a:cxnLst/>
            <a:rect l="l" t="t" r="r" b="b"/>
            <a:pathLst>
              <a:path w="16686335" h="8280594">
                <a:moveTo>
                  <a:pt x="0" y="0"/>
                </a:moveTo>
                <a:lnTo>
                  <a:pt x="16686336" y="0"/>
                </a:lnTo>
                <a:lnTo>
                  <a:pt x="16686336" y="8280594"/>
                </a:lnTo>
                <a:lnTo>
                  <a:pt x="0" y="82805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294738" y="120997"/>
            <a:ext cx="17764661" cy="1160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b="1" dirty="0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 </a:t>
            </a:r>
            <a:r>
              <a:rPr lang="en-US" sz="6800" b="1" dirty="0" err="1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Triennal</a:t>
            </a:r>
            <a:r>
              <a:rPr lang="en-US" sz="6800" b="1" dirty="0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800" b="1" dirty="0" err="1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d'Immobilisation</a:t>
            </a:r>
            <a:r>
              <a:rPr lang="en-US" sz="6800" b="1" dirty="0">
                <a:solidFill>
                  <a:srgbClr val="083A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2026-2028</a:t>
            </a:r>
          </a:p>
        </p:txBody>
      </p:sp>
      <p:sp>
        <p:nvSpPr>
          <p:cNvPr id="5" name="Freeform 5"/>
          <p:cNvSpPr/>
          <p:nvPr/>
        </p:nvSpPr>
        <p:spPr>
          <a:xfrm>
            <a:off x="16812096" y="9239250"/>
            <a:ext cx="1103959" cy="780577"/>
          </a:xfrm>
          <a:custGeom>
            <a:avLst/>
            <a:gdLst/>
            <a:ahLst/>
            <a:cxnLst/>
            <a:rect l="l" t="t" r="r" b="b"/>
            <a:pathLst>
              <a:path w="1103959" h="780577">
                <a:moveTo>
                  <a:pt x="0" y="0"/>
                </a:moveTo>
                <a:lnTo>
                  <a:pt x="1103958" y="0"/>
                </a:lnTo>
                <a:lnTo>
                  <a:pt x="1103958" y="780577"/>
                </a:lnTo>
                <a:lnTo>
                  <a:pt x="0" y="780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11919"/>
            <a:ext cx="18288000" cy="12184548"/>
          </a:xfrm>
          <a:custGeom>
            <a:avLst/>
            <a:gdLst/>
            <a:ahLst/>
            <a:cxnLst/>
            <a:rect l="l" t="t" r="r" b="b"/>
            <a:pathLst>
              <a:path w="18288000" h="12184548">
                <a:moveTo>
                  <a:pt x="0" y="0"/>
                </a:moveTo>
                <a:lnTo>
                  <a:pt x="18288000" y="0"/>
                </a:lnTo>
                <a:lnTo>
                  <a:pt x="18288000" y="12184548"/>
                </a:lnTo>
                <a:lnTo>
                  <a:pt x="0" y="12184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4530807" y="1881646"/>
            <a:ext cx="9226387" cy="6523708"/>
          </a:xfrm>
          <a:custGeom>
            <a:avLst/>
            <a:gdLst/>
            <a:ahLst/>
            <a:cxnLst/>
            <a:rect l="l" t="t" r="r" b="b"/>
            <a:pathLst>
              <a:path w="9226387" h="6523708">
                <a:moveTo>
                  <a:pt x="0" y="0"/>
                </a:moveTo>
                <a:lnTo>
                  <a:pt x="9226386" y="0"/>
                </a:lnTo>
                <a:lnTo>
                  <a:pt x="9226386" y="6523708"/>
                </a:lnTo>
                <a:lnTo>
                  <a:pt x="0" y="6523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086DA17F4E14F91A12021AB946C58" ma:contentTypeVersion="18" ma:contentTypeDescription="Crée un document." ma:contentTypeScope="" ma:versionID="127162c6ebcd7062e4ae386a947554df">
  <xsd:schema xmlns:xsd="http://www.w3.org/2001/XMLSchema" xmlns:xs="http://www.w3.org/2001/XMLSchema" xmlns:p="http://schemas.microsoft.com/office/2006/metadata/properties" xmlns:ns2="b6184df3-4787-47e1-99cc-df3d381e0579" xmlns:ns3="2aa6ebab-0136-4121-ac22-b93c106eeb08" targetNamespace="http://schemas.microsoft.com/office/2006/metadata/properties" ma:root="true" ma:fieldsID="d4ea5b32ffd087e677e23e843f05862e" ns2:_="" ns3:_="">
    <xsd:import namespace="b6184df3-4787-47e1-99cc-df3d381e0579"/>
    <xsd:import namespace="2aa6ebab-0136-4121-ac22-b93c106eeb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84df3-4787-47e1-99cc-df3d381e05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574cb2b-e00f-4fc6-ae16-0d7aa3a5738e}" ma:internalName="TaxCatchAll" ma:showField="CatchAllData" ma:web="b6184df3-4787-47e1-99cc-df3d381e0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6ebab-0136-4121-ac22-b93c106eeb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9e6bd10a-9742-48ba-a711-3700343521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a6ebab-0136-4121-ac22-b93c106eeb08">
      <Terms xmlns="http://schemas.microsoft.com/office/infopath/2007/PartnerControls"/>
    </lcf76f155ced4ddcb4097134ff3c332f>
    <TaxCatchAll xmlns="b6184df3-4787-47e1-99cc-df3d381e0579" xsi:nil="true"/>
  </documentManagement>
</p:properties>
</file>

<file path=customXml/itemProps1.xml><?xml version="1.0" encoding="utf-8"?>
<ds:datastoreItem xmlns:ds="http://schemas.openxmlformats.org/officeDocument/2006/customXml" ds:itemID="{2F24CCB6-9F26-497C-9FC1-CA17D1B1F25B}"/>
</file>

<file path=customXml/itemProps2.xml><?xml version="1.0" encoding="utf-8"?>
<ds:datastoreItem xmlns:ds="http://schemas.openxmlformats.org/officeDocument/2006/customXml" ds:itemID="{041E5217-3B58-47B1-86D0-B97513CBAAB0}"/>
</file>

<file path=customXml/itemProps3.xml><?xml version="1.0" encoding="utf-8"?>
<ds:datastoreItem xmlns:ds="http://schemas.openxmlformats.org/officeDocument/2006/customXml" ds:itemID="{13D4B610-B3E0-43F6-9920-20B407B11A2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</Words>
  <Application>Microsoft Office PowerPoint</Application>
  <PresentationFormat>Personnalisé</PresentationFormat>
  <Paragraphs>24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Poppins Light</vt:lpstr>
      <vt:lpstr>Calibri</vt:lpstr>
      <vt:lpstr>Arial</vt:lpstr>
      <vt:lpstr>Open Sans Bold</vt:lpstr>
      <vt:lpstr>Poppins Bold</vt:lpstr>
      <vt:lpstr>Poppins Light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Gray Modern Company Budget Presentation</dc:title>
  <dc:creator>DG</dc:creator>
  <cp:lastModifiedBy>Daniel Langlois</cp:lastModifiedBy>
  <cp:revision>3</cp:revision>
  <dcterms:created xsi:type="dcterms:W3CDTF">2006-08-16T00:00:00Z</dcterms:created>
  <dcterms:modified xsi:type="dcterms:W3CDTF">2026-01-28T21:22:59Z</dcterms:modified>
  <dc:identifier>DAGdDHT-LzY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0x010100E0D086DA17F4E14F91A12021AB946C58</vt:lpwstr>
  </property>
</Properties>
</file>